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96" y="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Vermicomposting Business Growth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94992"/>
            <a:ext cx="6400800" cy="1752600"/>
          </a:xfrm>
        </p:spPr>
        <p:txBody>
          <a:bodyPr/>
          <a:lstStyle/>
          <a:p>
            <a:r>
              <a:rPr dirty="0"/>
              <a:t>From Small-Scale Farming to Sustainable Business</a:t>
            </a:r>
          </a:p>
          <a:p>
            <a:r>
              <a:rPr dirty="0"/>
              <a:t>Presented by: </a:t>
            </a:r>
            <a:r>
              <a:rPr lang="en-US" dirty="0" smtClean="0"/>
              <a:t>Pankaj </a:t>
            </a:r>
            <a:r>
              <a:rPr lang="en-US" dirty="0" err="1" smtClean="0"/>
              <a:t>Bachhuka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Team, Advisors, Mentors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1408"/>
            <a:ext cx="8229600" cy="4525963"/>
          </a:xfrm>
        </p:spPr>
        <p:txBody>
          <a:bodyPr>
            <a:normAutofit fontScale="92500" lnSpcReduction="20000"/>
          </a:bodyPr>
          <a:lstStyle/>
          <a:p>
            <a:endParaRPr dirty="0"/>
          </a:p>
          <a:p>
            <a:r>
              <a:rPr dirty="0"/>
              <a:t>• Founder: </a:t>
            </a:r>
            <a:r>
              <a:rPr lang="en-US" dirty="0" err="1" smtClean="0"/>
              <a:t>Mahadev</a:t>
            </a:r>
            <a:r>
              <a:rPr lang="en-US" dirty="0" smtClean="0"/>
              <a:t> </a:t>
            </a:r>
            <a:r>
              <a:rPr lang="en-US" dirty="0" err="1" smtClean="0"/>
              <a:t>Dalvi</a:t>
            </a:r>
            <a:r>
              <a:rPr lang="en-US" dirty="0" smtClean="0"/>
              <a:t> </a:t>
            </a:r>
            <a:r>
              <a:rPr dirty="0" smtClean="0"/>
              <a:t>: </a:t>
            </a:r>
            <a:r>
              <a:rPr dirty="0"/>
              <a:t>Founder, experienced in organic farming and vermicomposting.</a:t>
            </a:r>
          </a:p>
          <a:p>
            <a:r>
              <a:rPr dirty="0"/>
              <a:t>• </a:t>
            </a:r>
            <a:r>
              <a:rPr lang="en-US" dirty="0" err="1" smtClean="0"/>
              <a:t>Avadhut</a:t>
            </a:r>
            <a:r>
              <a:rPr lang="en-US" dirty="0" smtClean="0"/>
              <a:t> </a:t>
            </a:r>
            <a:r>
              <a:rPr lang="en-US" dirty="0" err="1" smtClean="0"/>
              <a:t>Khumkar</a:t>
            </a:r>
            <a:r>
              <a:rPr dirty="0" smtClean="0"/>
              <a:t>: </a:t>
            </a:r>
            <a:r>
              <a:rPr dirty="0"/>
              <a:t>Operations manager overseeing day-to-day composting processes.</a:t>
            </a:r>
          </a:p>
          <a:p>
            <a:r>
              <a:rPr dirty="0"/>
              <a:t>• </a:t>
            </a:r>
            <a:r>
              <a:rPr lang="en-US" dirty="0" err="1" smtClean="0"/>
              <a:t>Pankaj</a:t>
            </a:r>
            <a:r>
              <a:rPr lang="en-US" dirty="0" smtClean="0"/>
              <a:t> </a:t>
            </a:r>
            <a:r>
              <a:rPr lang="en-US" dirty="0" err="1" smtClean="0"/>
              <a:t>Agrawal</a:t>
            </a:r>
            <a:r>
              <a:rPr dirty="0" smtClean="0"/>
              <a:t>: </a:t>
            </a:r>
            <a:r>
              <a:rPr dirty="0"/>
              <a:t>Marketing and sales specialist focused on customer outreach and partnerships.</a:t>
            </a:r>
          </a:p>
          <a:p>
            <a:r>
              <a:rPr dirty="0"/>
              <a:t>• </a:t>
            </a:r>
            <a:r>
              <a:rPr lang="en-US" dirty="0" err="1" smtClean="0"/>
              <a:t>Manohar</a:t>
            </a:r>
            <a:r>
              <a:rPr lang="en-US" dirty="0" smtClean="0"/>
              <a:t> </a:t>
            </a:r>
            <a:r>
              <a:rPr lang="en-US" dirty="0" err="1" smtClean="0"/>
              <a:t>Harne</a:t>
            </a:r>
            <a:r>
              <a:rPr dirty="0" smtClean="0"/>
              <a:t>: </a:t>
            </a:r>
            <a:r>
              <a:rPr dirty="0"/>
              <a:t>Expert in sustainable agriculture and organic farming, Business growth mentor, helping </a:t>
            </a:r>
            <a:r>
              <a:rPr dirty="0" smtClean="0"/>
              <a:t>in </a:t>
            </a:r>
            <a:r>
              <a:rPr dirty="0"/>
              <a:t>strategy and investor relations.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Investment 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r>
              <a:rPr dirty="0"/>
              <a:t>• Total Investment Needed: </a:t>
            </a:r>
            <a:r>
              <a:rPr lang="en-US" dirty="0" smtClean="0"/>
              <a:t>about INR 5,00,000</a:t>
            </a:r>
            <a:r>
              <a:rPr dirty="0" smtClean="0"/>
              <a:t> </a:t>
            </a:r>
            <a:r>
              <a:rPr dirty="0"/>
              <a:t>to scale production, improve infrastructure, and expand marketing.</a:t>
            </a:r>
          </a:p>
          <a:p>
            <a:r>
              <a:rPr dirty="0"/>
              <a:t>• Fund Allocation: 40% for infrastructure and equipment, 30% for sales and marketing expansion, 20% for workforce and operational scaling, 10% for research and product development.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• Summary of the unique opportunity: addressing soil degradation and organic waste problems while tapping into the growing organic fertilizer market.</a:t>
            </a:r>
          </a:p>
          <a:p>
            <a:r>
              <a:rPr dirty="0"/>
              <a:t>• Invitation for investors to join in supporting a sustainable, profitable business.</a:t>
            </a:r>
          </a:p>
          <a:p>
            <a:r>
              <a:rPr dirty="0"/>
              <a:t>• Contact </a:t>
            </a:r>
            <a:r>
              <a:rPr/>
              <a:t>Information</a:t>
            </a:r>
            <a:r>
              <a:rPr smtClean="0"/>
              <a:t>:</a:t>
            </a:r>
            <a:r>
              <a:rPr lang="en-US" smtClean="0"/>
              <a:t> 9423091000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Addressed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7784"/>
            <a:ext cx="8229600" cy="4525963"/>
          </a:xfrm>
        </p:spPr>
        <p:txBody>
          <a:bodyPr>
            <a:normAutofit fontScale="92500"/>
          </a:bodyPr>
          <a:lstStyle/>
          <a:p>
            <a:endParaRPr dirty="0"/>
          </a:p>
          <a:p>
            <a:r>
              <a:rPr dirty="0"/>
              <a:t>• Heavy reliance on chemical fertilizers is damaging soil health and polluting water sources.</a:t>
            </a:r>
          </a:p>
          <a:p>
            <a:r>
              <a:rPr dirty="0"/>
              <a:t>• Organic waste, which could be composted, is often discarded in landfills, leading to methane emissions.</a:t>
            </a:r>
          </a:p>
          <a:p>
            <a:r>
              <a:rPr dirty="0"/>
              <a:t>• Need for cost-effective, eco-friendly fertilizers that improve soil health while reducing environmental impact.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r>
              <a:rPr dirty="0"/>
              <a:t>• Vermicomposting: Converts organic waste into nutrient-rich, eco-friendly fertilizer using earthworms.</a:t>
            </a:r>
          </a:p>
          <a:p>
            <a:r>
              <a:rPr dirty="0"/>
              <a:t>• Reduces waste sent to landfills while promoting sustainable agriculture.</a:t>
            </a:r>
          </a:p>
          <a:p>
            <a:r>
              <a:rPr dirty="0"/>
              <a:t>• Improves soil fertility and moisture retention.</a:t>
            </a:r>
          </a:p>
          <a:p>
            <a:r>
              <a:rPr dirty="0"/>
              <a:t>• Can be scaled locally and globally to meet the increasing demand for organic fertilizers.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Unique Selling Proposition (USP)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/>
          </a:p>
          <a:p>
            <a:r>
              <a:rPr dirty="0"/>
              <a:t>• Organic Certification: Offering a certified organic product, ensuring high demand from eco-conscious consumers and farmers.</a:t>
            </a:r>
          </a:p>
          <a:p>
            <a:r>
              <a:rPr dirty="0"/>
              <a:t>• Superior Quality: </a:t>
            </a:r>
            <a:r>
              <a:rPr dirty="0" err="1"/>
              <a:t>Vermicompost</a:t>
            </a:r>
            <a:r>
              <a:rPr dirty="0"/>
              <a:t> contains more nutrients and beneficial microorganisms compared to traditional compost or chemical fertilizers.</a:t>
            </a:r>
          </a:p>
          <a:p>
            <a:r>
              <a:rPr dirty="0"/>
              <a:t>• Sustainable Production: Low carbon footprint, waste reduction, and improved environmental impact.</a:t>
            </a:r>
          </a:p>
          <a:p>
            <a:r>
              <a:rPr dirty="0"/>
              <a:t>• Innovation: Exploring new product forms like </a:t>
            </a:r>
            <a:r>
              <a:rPr dirty="0" err="1"/>
              <a:t>vermi</a:t>
            </a:r>
            <a:r>
              <a:rPr dirty="0"/>
              <a:t>-tea (liquid fertilizer) and worm products for fishing bait or pet food</a:t>
            </a:r>
            <a:r>
              <a:rPr dirty="0" smtClean="0"/>
              <a:t>.</a:t>
            </a:r>
            <a:endParaRPr lang="en-US" dirty="0" smtClean="0"/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is the Customer?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/>
          </a:p>
          <a:p>
            <a:r>
              <a:rPr dirty="0"/>
              <a:t>• Primary Customers: Organic farmers seeking natural fertilizers.</a:t>
            </a:r>
          </a:p>
          <a:p>
            <a:r>
              <a:rPr dirty="0"/>
              <a:t>• Gardeners and hobbyists interested in eco-friendly solutions.</a:t>
            </a:r>
          </a:p>
          <a:p>
            <a:r>
              <a:rPr dirty="0"/>
              <a:t>• Nurseries and landscaping companies looking for high-quality soil enhancers.</a:t>
            </a:r>
          </a:p>
          <a:p>
            <a:r>
              <a:rPr dirty="0"/>
              <a:t>• Secondary Customers: Schools, eco-conscious institutions, and individuals interested in composting workshops and products.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Potential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0536"/>
            <a:ext cx="8229600" cy="4525963"/>
          </a:xfrm>
        </p:spPr>
        <p:txBody>
          <a:bodyPr>
            <a:normAutofit fontScale="92500" lnSpcReduction="10000"/>
          </a:bodyPr>
          <a:lstStyle/>
          <a:p>
            <a:endParaRPr dirty="0"/>
          </a:p>
          <a:p>
            <a:r>
              <a:rPr dirty="0"/>
              <a:t>• Organic Fertilizer Market Growth: The global organic fertilizer market is projected to grow at a CAGR of 10%+ over the next few years.</a:t>
            </a:r>
          </a:p>
          <a:p>
            <a:r>
              <a:rPr dirty="0"/>
              <a:t>• Local Opportunities: Expanding within the local agricultural community, nurseries, and organic farms.</a:t>
            </a:r>
          </a:p>
          <a:p>
            <a:r>
              <a:rPr dirty="0"/>
              <a:t>• Scalability: Potential to distribute regionally and nationally as demand for organic and sustainable products grows.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Competitor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7784"/>
            <a:ext cx="8229600" cy="4525963"/>
          </a:xfrm>
        </p:spPr>
        <p:txBody>
          <a:bodyPr>
            <a:normAutofit fontScale="85000" lnSpcReduction="10000"/>
          </a:bodyPr>
          <a:lstStyle/>
          <a:p>
            <a:endParaRPr dirty="0"/>
          </a:p>
          <a:p>
            <a:r>
              <a:rPr dirty="0"/>
              <a:t>• Local Competitors: Smaller local composting operations that are not leveraging vermicomposting.</a:t>
            </a:r>
          </a:p>
          <a:p>
            <a:r>
              <a:rPr dirty="0"/>
              <a:t>• Large Competitors: Big fertilizer companies offering synthetic or chemical fertilizers.</a:t>
            </a:r>
          </a:p>
          <a:p>
            <a:r>
              <a:rPr dirty="0"/>
              <a:t>• Competitive Advantage: Vermicomposting offers superior nutrient quality, is eco-friendly, and appeals to the growing organic market segment.</a:t>
            </a:r>
          </a:p>
          <a:p>
            <a:r>
              <a:rPr dirty="0"/>
              <a:t>• Barriers to Entry: Organic certification and specialized production processes make it harder for new competitors to match product quality quickly.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&amp; Revenue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1408"/>
            <a:ext cx="8229600" cy="4525963"/>
          </a:xfrm>
        </p:spPr>
        <p:txBody>
          <a:bodyPr>
            <a:normAutofit fontScale="85000" lnSpcReduction="10000"/>
          </a:bodyPr>
          <a:lstStyle/>
          <a:p>
            <a:endParaRPr dirty="0"/>
          </a:p>
          <a:p>
            <a:r>
              <a:rPr dirty="0"/>
              <a:t>• Primary Revenue Streams: Sales of </a:t>
            </a:r>
            <a:r>
              <a:rPr dirty="0" err="1"/>
              <a:t>vermicompost</a:t>
            </a:r>
            <a:r>
              <a:rPr dirty="0"/>
              <a:t> to farmers, gardeners, and organic retailers.</a:t>
            </a:r>
          </a:p>
          <a:p>
            <a:r>
              <a:rPr dirty="0"/>
              <a:t>• Selling worms and related products (worm tea, breeding worms).</a:t>
            </a:r>
          </a:p>
          <a:p>
            <a:r>
              <a:rPr dirty="0"/>
              <a:t>• Workshops and consulting services for organic waste management.</a:t>
            </a:r>
          </a:p>
          <a:p>
            <a:r>
              <a:rPr dirty="0"/>
              <a:t>• Sales Channels: Direct-to-consumer (D2C) through local markets and farmers’ markets, e-commerce, partnerships with nurseries, landscaping companies, and organic retailers.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Current Status of the Startup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8992"/>
            <a:ext cx="8229600" cy="4525963"/>
          </a:xfrm>
        </p:spPr>
        <p:txBody>
          <a:bodyPr>
            <a:normAutofit/>
          </a:bodyPr>
          <a:lstStyle/>
          <a:p>
            <a:endParaRPr dirty="0"/>
          </a:p>
          <a:p>
            <a:r>
              <a:rPr dirty="0"/>
              <a:t>• Currently producing </a:t>
            </a:r>
            <a:r>
              <a:rPr lang="en-US" dirty="0" smtClean="0"/>
              <a:t>2</a:t>
            </a:r>
            <a:r>
              <a:rPr dirty="0" smtClean="0"/>
              <a:t> </a:t>
            </a:r>
            <a:r>
              <a:rPr dirty="0"/>
              <a:t>tons of </a:t>
            </a:r>
            <a:r>
              <a:rPr dirty="0" err="1"/>
              <a:t>vermicompost</a:t>
            </a:r>
            <a:r>
              <a:rPr dirty="0"/>
              <a:t> monthly with local organic waste.</a:t>
            </a:r>
          </a:p>
          <a:p>
            <a:r>
              <a:rPr dirty="0"/>
              <a:t>• Limited infrastructure (space, equipment), currently serving a small market.</a:t>
            </a:r>
          </a:p>
          <a:p>
            <a:r>
              <a:rPr dirty="0"/>
              <a:t>• Challenges: Need for investment to increase production capacity, build infrastructure, and expand marketing efforts.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684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Vermicomposting Business Growth Plan</vt:lpstr>
      <vt:lpstr>Problem Addressed</vt:lpstr>
      <vt:lpstr>Solution</vt:lpstr>
      <vt:lpstr>Unique Selling Proposition (USP)</vt:lpstr>
      <vt:lpstr>Who is the Customer?</vt:lpstr>
      <vt:lpstr>Market Potential</vt:lpstr>
      <vt:lpstr>Competitor Analysis</vt:lpstr>
      <vt:lpstr>Business &amp; Revenue Model</vt:lpstr>
      <vt:lpstr>Current Status of the Startup</vt:lpstr>
      <vt:lpstr>Team, Advisors, Mentors</vt:lpstr>
      <vt:lpstr>Investment Ask</vt:lpstr>
      <vt:lpstr>Conclusion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Vermicomposting Business Growth Plan</dc:title>
  <dc:subject/>
  <dc:creator/>
  <cp:keywords/>
  <dc:description>generated using python-pptx</dc:description>
  <cp:lastModifiedBy>Pankaj</cp:lastModifiedBy>
  <cp:revision>7</cp:revision>
  <dcterms:created xsi:type="dcterms:W3CDTF">2013-01-27T09:14:16Z</dcterms:created>
  <dcterms:modified xsi:type="dcterms:W3CDTF">2025-03-18T08:47:43Z</dcterms:modified>
  <cp:category/>
</cp:coreProperties>
</file>